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66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rbel" panose="020B0503020204020204" pitchFamily="34" charset="0"/>
      <p:regular r:id="rId22"/>
      <p:bold r:id="rId23"/>
      <p:italic r:id="rId24"/>
      <p:boldItalic r:id="rId25"/>
    </p:embeddedFont>
    <p:embeddedFont>
      <p:font typeface="Instrument Sans Medium" panose="020B0604020202020204" charset="0"/>
      <p:regular r:id="rId26"/>
    </p:embeddedFont>
    <p:embeddedFont>
      <p:font typeface="Instrument Sans Semi Bold" panose="020B0604020202020204" charset="0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00000000000000000" charset="0"/>
      <p:bold r:id="rId32"/>
    </p:embeddedFont>
    <p:embeddedFont>
      <p:font typeface="Roboto Medium" panose="02000000000000000000" pitchFamily="2" charset="0"/>
      <p:regular r:id="rId33"/>
      <p: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sha Metwally Mohamed" initials="RMM" lastIdx="2" clrIdx="0">
    <p:extLst>
      <p:ext uri="{19B8F6BF-5375-455C-9EA6-DF929625EA0E}">
        <p15:presenceInfo xmlns:p15="http://schemas.microsoft.com/office/powerpoint/2012/main" userId="S::RashaMetwallyMohamed@intrast.com.eg::57ab370c-bf42-47d8-8479-9876777a13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226" autoAdjust="0"/>
  </p:normalViewPr>
  <p:slideViewPr>
    <p:cSldViewPr snapToGrid="0" snapToObjects="1">
      <p:cViewPr varScale="1">
        <p:scale>
          <a:sx n="67" d="100"/>
          <a:sy n="67" d="100"/>
        </p:scale>
        <p:origin x="7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01T12:50:34.28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25-01-01T12:51:10.582" idx="2">
    <p:pos x="106" y="106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750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62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760" y="5356834"/>
            <a:ext cx="10972800" cy="1969788"/>
          </a:xfrm>
        </p:spPr>
        <p:txBody>
          <a:bodyPr wrap="none" anchor="t">
            <a:normAutofit/>
          </a:bodyPr>
          <a:lstStyle>
            <a:lvl1pPr algn="r">
              <a:defRPr sz="11520" b="0" spc="-36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759" y="4433251"/>
            <a:ext cx="10972800" cy="904830"/>
          </a:xfrm>
        </p:spPr>
        <p:txBody>
          <a:bodyPr anchor="b">
            <a:normAutofit/>
          </a:bodyPr>
          <a:lstStyle>
            <a:lvl1pPr marL="0" indent="0" algn="r">
              <a:buNone/>
              <a:defRPr sz="38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125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240593"/>
            <a:ext cx="12618720" cy="983226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7746" y="1184911"/>
            <a:ext cx="12618720" cy="4055682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6223819"/>
            <a:ext cx="12616814" cy="81896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66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5387279"/>
            <a:ext cx="12616814" cy="1802191"/>
          </a:xfrm>
        </p:spPr>
        <p:txBody>
          <a:bodyPr anchor="ctr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02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438150"/>
            <a:ext cx="11163302" cy="3591485"/>
          </a:xfrm>
        </p:spPr>
        <p:txBody>
          <a:bodyPr anchor="ctr"/>
          <a:lstStyle>
            <a:lvl1pPr>
              <a:defRPr sz="5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5840" y="5402075"/>
            <a:ext cx="12614909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3253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76948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2792361"/>
            <a:ext cx="12618720" cy="3014202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5820697"/>
            <a:ext cx="12616814" cy="1368773"/>
          </a:xfrm>
        </p:spPr>
        <p:txBody>
          <a:bodyPr anchor="t"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934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04739" y="22631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28158" y="30861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5594" y="2263140"/>
            <a:ext cx="3523489" cy="69151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92929" y="30861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94842" y="2263140"/>
            <a:ext cx="3518536" cy="69151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88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394842" y="30861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158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598502" y="5157004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98502" y="2707625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598502" y="5848519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797" y="5157004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07625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1173" y="5848517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65187" y="5157004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365186" y="2707625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65037" y="5848515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266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7705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4204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843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24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612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845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052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217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62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398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4881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2982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4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025438" y="5356834"/>
            <a:ext cx="10972800" cy="1969788"/>
          </a:xfrm>
        </p:spPr>
        <p:txBody>
          <a:bodyPr wrap="none" anchor="t">
            <a:normAutofit/>
          </a:bodyPr>
          <a:lstStyle>
            <a:lvl1pPr algn="l">
              <a:defRPr sz="11520" b="0" spc="-36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25438" y="4432409"/>
            <a:ext cx="10972800" cy="904830"/>
          </a:xfrm>
        </p:spPr>
        <p:txBody>
          <a:bodyPr anchor="b">
            <a:normAutofit/>
          </a:bodyPr>
          <a:lstStyle>
            <a:lvl1pPr marL="0" indent="0" algn="l">
              <a:buNone/>
              <a:defRPr sz="384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057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4000" y="2190750"/>
            <a:ext cx="6030259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3808" y="2190750"/>
            <a:ext cx="6040752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4244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00" y="2017396"/>
            <a:ext cx="6030259" cy="988694"/>
          </a:xfrm>
        </p:spPr>
        <p:txBody>
          <a:bodyPr anchor="b"/>
          <a:lstStyle>
            <a:lvl1pPr marL="0" indent="0">
              <a:buNone/>
              <a:defRPr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000" y="3006090"/>
            <a:ext cx="603025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83808" y="2017396"/>
            <a:ext cx="6042658" cy="98869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83808" y="3006090"/>
            <a:ext cx="604265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26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543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839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001" y="2468880"/>
            <a:ext cx="4382430" cy="457390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2515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001" y="2468880"/>
            <a:ext cx="4382430" cy="4573906"/>
          </a:xfrm>
        </p:spPr>
        <p:txBody>
          <a:bodyPr/>
          <a:lstStyle>
            <a:lvl1pPr marL="0" indent="0">
              <a:buNone/>
              <a:defRPr sz="192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873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4000" y="2190750"/>
            <a:ext cx="1228056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33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Environmental Analysis of Air Pollutants to indicate air quality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b="1" dirty="0"/>
          </a:p>
        </p:txBody>
      </p:sp>
      <p:sp>
        <p:nvSpPr>
          <p:cNvPr id="5" name="Text 2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Team 5</a:t>
            </a:r>
          </a:p>
        </p:txBody>
      </p:sp>
      <p:sp>
        <p:nvSpPr>
          <p:cNvPr id="8" name="Text 4"/>
          <p:cNvSpPr/>
          <p:nvPr/>
        </p:nvSpPr>
        <p:spPr>
          <a:xfrm>
            <a:off x="8185965" y="6684762"/>
            <a:ext cx="19160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6E362-D26A-4570-AD3B-57C43B074395}"/>
              </a:ext>
            </a:extLst>
          </p:cNvPr>
          <p:cNvSpPr txBox="1"/>
          <p:nvPr/>
        </p:nvSpPr>
        <p:spPr>
          <a:xfrm>
            <a:off x="6703934" y="5649055"/>
            <a:ext cx="7315200" cy="451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(Belal Akram, Mahmoud Ashraf, Rasha Metwally)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4343"/>
            <a:ext cx="10018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Proposed Steps and Visualization Tools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7675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70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chemeClr val="lt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Data Cleaning</a:t>
            </a: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029" y="2076307"/>
            <a:ext cx="989492" cy="9894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85933" y="3398877"/>
            <a:ext cx="3526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chemeClr val="lt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Key Performance Indicators</a:t>
            </a:r>
          </a:p>
        </p:txBody>
      </p:sp>
      <p:sp>
        <p:nvSpPr>
          <p:cNvPr id="7" name="Text 3"/>
          <p:cNvSpPr/>
          <p:nvPr/>
        </p:nvSpPr>
        <p:spPr>
          <a:xfrm>
            <a:off x="793790" y="3980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598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2161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834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4522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141FD6-BA40-4D51-A9CD-62F35C4EDE68}"/>
              </a:ext>
            </a:extLst>
          </p:cNvPr>
          <p:cNvSpPr/>
          <p:nvPr/>
        </p:nvSpPr>
        <p:spPr>
          <a:xfrm>
            <a:off x="9780425" y="3320950"/>
            <a:ext cx="4056185" cy="354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Visualization</a:t>
            </a:r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3200" dirty="0">
                <a:latin typeface="Roboto Medium" panose="02000000000000000000" pitchFamily="2" charset="0"/>
                <a:ea typeface="Roboto Medium" panose="02000000000000000000" pitchFamily="2" charset="0"/>
              </a:rPr>
              <a:t>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4725D7-B865-460F-86C4-20763932E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546" y="3980021"/>
            <a:ext cx="3251941" cy="32519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8E70E0-49F6-4FD3-938F-4DEA26865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061" y="3809998"/>
            <a:ext cx="4683341" cy="34219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26794C-69DD-4305-A33F-1F1435CBC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84" y="4029611"/>
            <a:ext cx="3251941" cy="3251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Dividing Roles for AQI Analysis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Collaborative analysis of AQI data over multiple years. Goal: prepare a unified Power BI dashboard and actionable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6372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1: Data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Tasks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Merge data for other 4 years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92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and validate data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014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Metadata preparation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Assigned Members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0170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Member 1: Collect, merge datasets, add the Year column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Member 2: Rename columns, handle missing values, ensure consistency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272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Member 3: Validate dataset, prepare metadata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16667" b="8333"/>
          <a:stretch/>
        </p:blipFill>
        <p:spPr>
          <a:xfrm>
            <a:off x="308194" y="1028700"/>
            <a:ext cx="5486400" cy="6172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 3: Visualization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 Charts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Trends and progressions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Heatmaps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Spatial patterns and hotspots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Comparative analysis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Pie Charts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Proportional breakdown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Steps 4 &amp; 5: Insights and Collaboration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831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6903839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Summarize Findings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158734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YoY trends, seasonal patterns, regional disparities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66831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10795516" y="3668316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 Top/Bottom Rankings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513064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Cities with the worst AQI, states with the best AQI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083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903839" y="5720834"/>
            <a:ext cx="3610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Provide Recommendations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211253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Solutions for improving AQI, mitigating pollution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91CDD6-1FCF-48D9-9F85-82EBB2434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9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6962" y="6993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3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952262" y="327838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Environmental Field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5216962" y="3193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5375434" y="327838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54078" y="319337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Types of Environmental Pollution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9640133" y="3193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798606" y="3278386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77249" y="3278385"/>
            <a:ext cx="283523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Air Pollution</a:t>
            </a:r>
            <a:endParaRPr lang="en-US" sz="2800" dirty="0"/>
          </a:p>
        </p:txBody>
      </p:sp>
      <p:sp>
        <p:nvSpPr>
          <p:cNvPr id="12" name="Shape 10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52262" y="4525804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444079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Analyzing Air Pollution Data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5216962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5375434" y="4525804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5954078" y="4440793"/>
            <a:ext cx="33855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Common KPIs for Analysis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9640133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9798606" y="4525804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10377249" y="4483539"/>
            <a:ext cx="2875240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Data Overview</a:t>
            </a:r>
            <a:endParaRPr lang="en-US" sz="2800" dirty="0"/>
          </a:p>
        </p:txBody>
      </p:sp>
      <p:sp>
        <p:nvSpPr>
          <p:cNvPr id="22" name="Text 20"/>
          <p:cNvSpPr/>
          <p:nvPr/>
        </p:nvSpPr>
        <p:spPr>
          <a:xfrm>
            <a:off x="952262" y="577322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530906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954078" y="568821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9798606" y="5773222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9</a:t>
            </a:r>
            <a:endParaRPr lang="en-US" sz="2650" dirty="0"/>
          </a:p>
        </p:txBody>
      </p:sp>
      <p:sp>
        <p:nvSpPr>
          <p:cNvPr id="29" name="Text 27"/>
          <p:cNvSpPr/>
          <p:nvPr/>
        </p:nvSpPr>
        <p:spPr>
          <a:xfrm>
            <a:off x="10377249" y="568821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CB3172-25BD-43AD-883B-6BC0FCB8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58" y="5487567"/>
            <a:ext cx="12439736" cy="1932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Environmental Field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Study of surroundings affecting life (air, water, soil)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Sustainable balance between human activities and ecosystems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224C2F-D676-4A11-8963-630C56E13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169" y="347241"/>
            <a:ext cx="7082864" cy="75582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35844" y="366362"/>
            <a:ext cx="8360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Types of Environmental Pollution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857412" y="2643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Air Pollution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044355" y="2637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Water Pollution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2006" y="3455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Soil Pollution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044355" y="3455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Noise Pollution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2006" y="4566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Light Pollution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44355" y="4399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Thermal Pollution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18226" y="5481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Radioactive Pollution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044355" y="5344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Plastic Pollution</a:t>
            </a:r>
            <a:endParaRPr lang="en-US" sz="2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C576AC-2466-4361-844E-AEE381DF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834" y="2338086"/>
            <a:ext cx="6097389" cy="55251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322"/>
            <a:ext cx="5868367" cy="9852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51259" y="6534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Air Pollution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39147" y="184128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Release of harmful substances (gases, particulates)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due to human activities</a:t>
            </a:r>
            <a:endParaRPr lang="en-US" sz="175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7EDD486-5441-4408-92F2-C470E66E1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98759"/>
              </p:ext>
            </p:extLst>
          </p:nvPr>
        </p:nvGraphicFramePr>
        <p:xfrm>
          <a:off x="5868366" y="153643"/>
          <a:ext cx="8762034" cy="892091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486164">
                  <a:extLst>
                    <a:ext uri="{9D8B030D-6E8A-4147-A177-3AD203B41FA5}">
                      <a16:colId xmlns:a16="http://schemas.microsoft.com/office/drawing/2014/main" val="1527290368"/>
                    </a:ext>
                  </a:extLst>
                </a:gridCol>
                <a:gridCol w="5275870">
                  <a:extLst>
                    <a:ext uri="{9D8B030D-6E8A-4147-A177-3AD203B41FA5}">
                      <a16:colId xmlns:a16="http://schemas.microsoft.com/office/drawing/2014/main" val="1006730567"/>
                    </a:ext>
                  </a:extLst>
                </a:gridCol>
              </a:tblGrid>
              <a:tr h="664410">
                <a:tc>
                  <a:txBody>
                    <a:bodyPr/>
                    <a:lstStyle/>
                    <a:p>
                      <a:pPr marL="45720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  <a:effectLst/>
                        </a:rPr>
                        <a:t>Pollutant</a:t>
                      </a: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Sources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9967180"/>
                  </a:ext>
                </a:extLst>
              </a:tr>
              <a:tr h="415090"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755646"/>
                  </a:ext>
                </a:extLst>
              </a:tr>
              <a:tr h="118699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</a:rPr>
                        <a:t>Carbon Monoxide (CO)</a:t>
                      </a: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</a:rPr>
                        <a:t>Incomplete combustion of fossil fuels, vehicle exhaust, wildfires</a:t>
                      </a: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0982246"/>
                  </a:ext>
                </a:extLst>
              </a:tr>
              <a:tr h="15972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effectLst/>
                        </a:rPr>
                        <a:t>Sulfur Dioxide (SO₂)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Coal and oil burning in power plants, industrial processes, volcanic eruptions</a:t>
                      </a: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7527259"/>
                  </a:ext>
                </a:extLst>
              </a:tr>
              <a:tr h="11869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</a:rPr>
                        <a:t>Nitrogen Oxides (NOₓ)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</a:rPr>
                        <a:t>Vehicle emissions, power plants, industrial facilities, lightning</a:t>
                      </a: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7415052"/>
                  </a:ext>
                </a:extLst>
              </a:tr>
              <a:tr h="15972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Particulate Matter (PM₁₀)</a:t>
                      </a: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Construction activities, road dust, industrial emissions, natural dust storms</a:t>
                      </a: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5687647"/>
                  </a:ext>
                </a:extLst>
              </a:tr>
              <a:tr h="227283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</a:rPr>
                        <a:t>Particulate Matter (PM₂.₅)</a:t>
                      </a: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</a:rPr>
                        <a:t>Vehicle emissions, combustion processes, wildfires, chemical reactions in the atmosphere</a:t>
                      </a:r>
                      <a:endParaRPr lang="en-US" sz="20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986597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5051941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Analyzing Air Pollution Data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303770" y="1280279"/>
            <a:ext cx="22860" cy="6503432"/>
          </a:xfrm>
          <a:prstGeom prst="roundRect">
            <a:avLst>
              <a:gd name="adj" fmla="val 298744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6586180" y="1634609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132320" y="1463159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7245906" y="1524000"/>
            <a:ext cx="13858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69000" y="1442799"/>
            <a:ext cx="585192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7475220" y="2447449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7132320" y="2275999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7245906" y="2336840"/>
            <a:ext cx="13858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134945" y="2340233"/>
            <a:ext cx="585192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6586180" y="3179088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7132320" y="3007638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7245906" y="3068479"/>
            <a:ext cx="13858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69000" y="2987278"/>
            <a:ext cx="585192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Aggregation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7475220" y="3910727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7132320" y="3739277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7245906" y="3800118"/>
            <a:ext cx="13858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209478" y="3718917"/>
            <a:ext cx="585192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6586180" y="4642366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7132320" y="4470916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7245906" y="4531757"/>
            <a:ext cx="13858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569000" y="4450556"/>
            <a:ext cx="585192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</a:t>
            </a:r>
            <a:endParaRPr lang="en-US" sz="2000" dirty="0"/>
          </a:p>
        </p:txBody>
      </p:sp>
      <p:sp>
        <p:nvSpPr>
          <p:cNvPr id="24" name="Shape 22"/>
          <p:cNvSpPr/>
          <p:nvPr/>
        </p:nvSpPr>
        <p:spPr>
          <a:xfrm>
            <a:off x="7475220" y="5374005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7132320" y="5202555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7245906" y="5263396"/>
            <a:ext cx="13858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8209478" y="5182195"/>
            <a:ext cx="5851922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Comparison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Standards</a:t>
            </a:r>
            <a:endParaRPr lang="en-US" sz="2000" dirty="0"/>
          </a:p>
        </p:txBody>
      </p:sp>
      <p:sp>
        <p:nvSpPr>
          <p:cNvPr id="28" name="Shape 26"/>
          <p:cNvSpPr/>
          <p:nvPr/>
        </p:nvSpPr>
        <p:spPr>
          <a:xfrm>
            <a:off x="6586180" y="6105644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7"/>
          <p:cNvSpPr/>
          <p:nvPr/>
        </p:nvSpPr>
        <p:spPr>
          <a:xfrm>
            <a:off x="7132320" y="5934194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7245906" y="5995035"/>
            <a:ext cx="13858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7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569000" y="5913834"/>
            <a:ext cx="585192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Sources and Trends</a:t>
            </a:r>
            <a:endParaRPr lang="en-US" sz="2000" dirty="0"/>
          </a:p>
        </p:txBody>
      </p:sp>
      <p:sp>
        <p:nvSpPr>
          <p:cNvPr id="32" name="Shape 30"/>
          <p:cNvSpPr/>
          <p:nvPr/>
        </p:nvSpPr>
        <p:spPr>
          <a:xfrm>
            <a:off x="7475220" y="6837283"/>
            <a:ext cx="569000" cy="22860"/>
          </a:xfrm>
          <a:prstGeom prst="roundRect">
            <a:avLst>
              <a:gd name="adj" fmla="val 298744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7132320" y="6665833"/>
            <a:ext cx="365760" cy="365760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7245906" y="6726674"/>
            <a:ext cx="138589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8</a:t>
            </a:r>
            <a:endParaRPr lang="en-US" sz="1900" dirty="0"/>
          </a:p>
        </p:txBody>
      </p:sp>
      <p:sp>
        <p:nvSpPr>
          <p:cNvPr id="35" name="Text 33"/>
          <p:cNvSpPr/>
          <p:nvPr/>
        </p:nvSpPr>
        <p:spPr>
          <a:xfrm>
            <a:off x="8209478" y="6645473"/>
            <a:ext cx="585192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Findings</a:t>
            </a:r>
            <a:endParaRPr lang="en-US" sz="20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46DA5BD-4F38-48C1-86E5-9DC4912F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868" y="219918"/>
            <a:ext cx="4238359" cy="80096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0868" y="582430"/>
            <a:ext cx="100354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Common KPIs for Air Pollution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11826" y="199577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Pollutant Concentration Levels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1467" y="3306314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</a:rPr>
              <a:t>Exceedance</a:t>
            </a:r>
            <a:r>
              <a:rPr lang="en-US" sz="2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</a:rPr>
              <a:t>Days</a:t>
            </a:r>
          </a:p>
        </p:txBody>
      </p:sp>
      <p:sp>
        <p:nvSpPr>
          <p:cNvPr id="5" name="Text 3"/>
          <p:cNvSpPr/>
          <p:nvPr/>
        </p:nvSpPr>
        <p:spPr>
          <a:xfrm>
            <a:off x="401467" y="439426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Pollution Sources Contribution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411826" y="5786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Temporal Trends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1826" y="693308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itchFamily="34" charset="-120"/>
              </a:rPr>
              <a:t>Spatial Distribution</a:t>
            </a:r>
            <a:endParaRPr lang="en-US" sz="2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309396" y="214736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itchFamily="34" charset="-120"/>
              </a:rPr>
              <a:t>Population Exposure</a:t>
            </a:r>
            <a:endParaRPr lang="en-US" sz="2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401349" y="3153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Health Impact Metrics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412353" y="438152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itchFamily="34" charset="-120"/>
              </a:rPr>
              <a:t>Emission Reduction Progress</a:t>
            </a:r>
            <a:endParaRPr lang="en-US" sz="2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412353" y="5724657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</a:rPr>
              <a:t>Meteorological Influences</a:t>
            </a:r>
          </a:p>
        </p:txBody>
      </p:sp>
      <p:sp>
        <p:nvSpPr>
          <p:cNvPr id="12" name="Text 10"/>
          <p:cNvSpPr/>
          <p:nvPr/>
        </p:nvSpPr>
        <p:spPr>
          <a:xfrm>
            <a:off x="10539602" y="70028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Air Quality Index (AQI)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9FFA31-7CC0-445D-B913-6758BC45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230" y="1908958"/>
            <a:ext cx="5220182" cy="58518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3777" y="545068"/>
            <a:ext cx="4955619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Air Quality Index (AQI)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3777" y="1461730"/>
            <a:ext cx="7756446" cy="6226016"/>
          </a:xfrm>
          <a:prstGeom prst="roundRect">
            <a:avLst>
              <a:gd name="adj" fmla="val 13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701397" y="1469350"/>
            <a:ext cx="7740372" cy="5700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00351" y="1595795"/>
            <a:ext cx="217979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0008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AQI Range</a:t>
            </a:r>
            <a:endParaRPr lang="en-US" sz="1550" dirty="0">
              <a:highlight>
                <a:srgbClr val="000080"/>
              </a:highlight>
            </a:endParaRPr>
          </a:p>
        </p:txBody>
      </p:sp>
      <p:sp>
        <p:nvSpPr>
          <p:cNvPr id="7" name="Text 4"/>
          <p:cNvSpPr/>
          <p:nvPr/>
        </p:nvSpPr>
        <p:spPr>
          <a:xfrm>
            <a:off x="3484007" y="1595795"/>
            <a:ext cx="217598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0008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Air Pollution Level</a:t>
            </a:r>
            <a:endParaRPr lang="en-US" sz="1550" dirty="0">
              <a:highlight>
                <a:srgbClr val="000080"/>
              </a:highlight>
            </a:endParaRPr>
          </a:p>
        </p:txBody>
      </p:sp>
      <p:sp>
        <p:nvSpPr>
          <p:cNvPr id="8" name="Text 5"/>
          <p:cNvSpPr/>
          <p:nvPr/>
        </p:nvSpPr>
        <p:spPr>
          <a:xfrm>
            <a:off x="6063853" y="1595795"/>
            <a:ext cx="217979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highlight>
                  <a:srgbClr val="00008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Health Implications</a:t>
            </a:r>
            <a:endParaRPr lang="en-US" sz="1550" dirty="0">
              <a:highlight>
                <a:srgbClr val="000080"/>
              </a:highlight>
            </a:endParaRPr>
          </a:p>
        </p:txBody>
      </p:sp>
      <p:sp>
        <p:nvSpPr>
          <p:cNvPr id="9" name="Shape 6"/>
          <p:cNvSpPr/>
          <p:nvPr/>
        </p:nvSpPr>
        <p:spPr>
          <a:xfrm>
            <a:off x="701397" y="2039422"/>
            <a:ext cx="7740372" cy="5700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00351" y="2165866"/>
            <a:ext cx="217979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0 - 50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3484007" y="2165866"/>
            <a:ext cx="217598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92D0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</a:t>
            </a:r>
            <a:endParaRPr lang="en-US" sz="1550" dirty="0">
              <a:solidFill>
                <a:srgbClr val="92D05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6063853" y="2165866"/>
            <a:ext cx="217979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Little or no risk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1397" y="2609493"/>
            <a:ext cx="7740372" cy="12044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900351" y="2735937"/>
            <a:ext cx="217979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51 - 100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3484007" y="2735937"/>
            <a:ext cx="217598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FF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</a:t>
            </a:r>
            <a:endParaRPr lang="en-US" sz="1550" dirty="0">
              <a:solidFill>
                <a:srgbClr val="FFFF00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6063853" y="2735937"/>
            <a:ext cx="2179796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Acceptable, minor concerns for sensitive individuals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1397" y="3813929"/>
            <a:ext cx="7740372" cy="8872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900351" y="3940373"/>
            <a:ext cx="217979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101 - 150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3484007" y="3940373"/>
            <a:ext cx="2175986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chemeClr val="accent2">
                    <a:lumMod val="75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Unhealthy for Sensitive Groups</a:t>
            </a:r>
            <a:endParaRPr lang="en-US" sz="15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 17"/>
          <p:cNvSpPr/>
          <p:nvPr/>
        </p:nvSpPr>
        <p:spPr>
          <a:xfrm>
            <a:off x="6063853" y="3940373"/>
            <a:ext cx="2179796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 effects for sensitive individuals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701397" y="4701183"/>
            <a:ext cx="7331433" cy="12044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900351" y="4827627"/>
            <a:ext cx="217979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151 - 200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3484007" y="4827627"/>
            <a:ext cx="217598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Unhealthy</a:t>
            </a:r>
            <a:endParaRPr lang="en-US" sz="1550" dirty="0">
              <a:solidFill>
                <a:srgbClr val="FF0000"/>
              </a:solidFill>
            </a:endParaRPr>
          </a:p>
        </p:txBody>
      </p:sp>
      <p:sp>
        <p:nvSpPr>
          <p:cNvPr id="24" name="Text 21"/>
          <p:cNvSpPr/>
          <p:nvPr/>
        </p:nvSpPr>
        <p:spPr>
          <a:xfrm>
            <a:off x="6063853" y="4827627"/>
            <a:ext cx="2179796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General public may experience health effects</a:t>
            </a:r>
            <a:endParaRPr lang="en-US" sz="1550" dirty="0"/>
          </a:p>
        </p:txBody>
      </p:sp>
      <p:sp>
        <p:nvSpPr>
          <p:cNvPr id="25" name="Shape 22"/>
          <p:cNvSpPr/>
          <p:nvPr/>
        </p:nvSpPr>
        <p:spPr>
          <a:xfrm>
            <a:off x="656751" y="5891767"/>
            <a:ext cx="7331433" cy="8872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900351" y="6032063"/>
            <a:ext cx="217979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201 - 300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3484007" y="6032063"/>
            <a:ext cx="217598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C0066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Very Unhealthy</a:t>
            </a:r>
            <a:endParaRPr lang="en-US" sz="1550" dirty="0">
              <a:solidFill>
                <a:srgbClr val="CC0066"/>
              </a:solidFill>
            </a:endParaRPr>
          </a:p>
        </p:txBody>
      </p:sp>
      <p:sp>
        <p:nvSpPr>
          <p:cNvPr id="28" name="Text 25"/>
          <p:cNvSpPr/>
          <p:nvPr/>
        </p:nvSpPr>
        <p:spPr>
          <a:xfrm>
            <a:off x="6063853" y="6032063"/>
            <a:ext cx="2179796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 warnings for the entire population</a:t>
            </a:r>
            <a:endParaRPr lang="en-US" sz="1550" dirty="0"/>
          </a:p>
        </p:txBody>
      </p:sp>
      <p:sp>
        <p:nvSpPr>
          <p:cNvPr id="29" name="Shape 26"/>
          <p:cNvSpPr/>
          <p:nvPr/>
        </p:nvSpPr>
        <p:spPr>
          <a:xfrm>
            <a:off x="701397" y="6792873"/>
            <a:ext cx="7215687" cy="8872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7"/>
          <p:cNvSpPr/>
          <p:nvPr/>
        </p:nvSpPr>
        <p:spPr>
          <a:xfrm>
            <a:off x="900351" y="6919317"/>
            <a:ext cx="217979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300+</a:t>
            </a:r>
            <a:endParaRPr lang="en-US" sz="1550" dirty="0"/>
          </a:p>
        </p:txBody>
      </p:sp>
      <p:sp>
        <p:nvSpPr>
          <p:cNvPr id="31" name="Text 28"/>
          <p:cNvSpPr/>
          <p:nvPr/>
        </p:nvSpPr>
        <p:spPr>
          <a:xfrm>
            <a:off x="3484007" y="6919317"/>
            <a:ext cx="217598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Hazardous</a:t>
            </a:r>
            <a:endParaRPr lang="en-US" sz="1550" dirty="0">
              <a:solidFill>
                <a:srgbClr val="C00000"/>
              </a:solidFill>
            </a:endParaRPr>
          </a:p>
        </p:txBody>
      </p:sp>
      <p:sp>
        <p:nvSpPr>
          <p:cNvPr id="32" name="Text 29"/>
          <p:cNvSpPr/>
          <p:nvPr/>
        </p:nvSpPr>
        <p:spPr>
          <a:xfrm>
            <a:off x="6063853" y="6919317"/>
            <a:ext cx="2179796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Serious health effects for everyone</a:t>
            </a:r>
            <a:endParaRPr lang="en-US" sz="15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6013953-42F6-4AC4-B07B-0358ED72C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69" y="457921"/>
            <a:ext cx="6135531" cy="74128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49124" y="969199"/>
            <a:ext cx="6366076" cy="720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Data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92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D0D8"/>
                </a:solidFill>
                <a:latin typeface="Roboto Bold" panose="02000000000000000000" pitchFamily="2" charset="0"/>
                <a:ea typeface="Roboto Bold" panose="02000000000000000000" pitchFamily="2" charset="0"/>
                <a:cs typeface="Roboto" pitchFamily="34" charset="-120"/>
              </a:rPr>
              <a:t>Source</a:t>
            </a: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Central Pollution Control Board (CPCB)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</a:t>
            </a: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7 Columns, 438 Rows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45853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</a:t>
            </a: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Pollutants</a:t>
            </a: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SO₂, NO₂, PM10, PM2.5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52033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Quality Issues</a:t>
            </a: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Missing values, mixed data types, inconsistent columns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E01841-F792-4BCF-889F-F8AA2B34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290" y="671332"/>
            <a:ext cx="5891514" cy="69100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246</TotalTime>
  <Words>549</Words>
  <Application>Microsoft Office PowerPoint</Application>
  <PresentationFormat>Custom</PresentationFormat>
  <Paragraphs>146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Roboto</vt:lpstr>
      <vt:lpstr>Calibri</vt:lpstr>
      <vt:lpstr>Roboto Medium</vt:lpstr>
      <vt:lpstr>Roboto Bold</vt:lpstr>
      <vt:lpstr>Instrument Sans Semi Bold</vt:lpstr>
      <vt:lpstr>Arial</vt:lpstr>
      <vt:lpstr>Corbel</vt:lpstr>
      <vt:lpstr>Instrument Sans Medium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Rasha Metwally Mohamed</cp:lastModifiedBy>
  <cp:revision>23</cp:revision>
  <dcterms:created xsi:type="dcterms:W3CDTF">2025-01-01T07:49:41Z</dcterms:created>
  <dcterms:modified xsi:type="dcterms:W3CDTF">2025-01-16T11:57:13Z</dcterms:modified>
</cp:coreProperties>
</file>